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9" r:id="rId2"/>
    <p:sldId id="719" r:id="rId3"/>
    <p:sldId id="720" r:id="rId4"/>
    <p:sldId id="721" r:id="rId5"/>
    <p:sldId id="722" r:id="rId6"/>
    <p:sldId id="776" r:id="rId7"/>
    <p:sldId id="723" r:id="rId8"/>
    <p:sldId id="725" r:id="rId9"/>
    <p:sldId id="726" r:id="rId10"/>
    <p:sldId id="735" r:id="rId11"/>
    <p:sldId id="727" r:id="rId12"/>
    <p:sldId id="728" r:id="rId13"/>
    <p:sldId id="731" r:id="rId14"/>
    <p:sldId id="729" r:id="rId15"/>
    <p:sldId id="736" r:id="rId16"/>
    <p:sldId id="737" r:id="rId17"/>
    <p:sldId id="741" r:id="rId18"/>
    <p:sldId id="747" r:id="rId19"/>
    <p:sldId id="751" r:id="rId20"/>
    <p:sldId id="753" r:id="rId21"/>
    <p:sldId id="754" r:id="rId22"/>
    <p:sldId id="755" r:id="rId23"/>
    <p:sldId id="756" r:id="rId24"/>
    <p:sldId id="757" r:id="rId25"/>
    <p:sldId id="759" r:id="rId26"/>
    <p:sldId id="772" r:id="rId27"/>
    <p:sldId id="775" r:id="rId28"/>
    <p:sldId id="774" r:id="rId29"/>
    <p:sldId id="767" r:id="rId30"/>
    <p:sldId id="77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DA2E41"/>
    <a:srgbClr val="FADF47"/>
    <a:srgbClr val="C73A43"/>
    <a:srgbClr val="13BD8A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december_2018&amp;utm_content=21_12_18_wr_ppt_year3_multiplication+division_sp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6 SATs 2019 Presentation for Parents,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Carers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&amp; Guardians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16/01/2020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6 SATs 2019 Presentation for Parents,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Carers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&amp; 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16959" y="587539"/>
            <a:ext cx="8720586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We work with hundreds of UK primary schools and understand how important parental engagement is in ensuring good progress and attainment for all pupils. We hope you find our Year 6 SATs presentation for parents a useful tool to encourage discussion and build relationships in the run-up to the end of KS2 assessments.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16/01/2020</a:t>
            </a:fld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226024" y="2539223"/>
            <a:ext cx="2554278" cy="3686562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E16A17-FC36-436A-82CA-601A0BD4B29D}"/>
              </a:ext>
            </a:extLst>
          </p:cNvPr>
          <p:cNvSpPr/>
          <p:nvPr userDrawn="1"/>
        </p:nvSpPr>
        <p:spPr>
          <a:xfrm>
            <a:off x="3031087" y="2433020"/>
            <a:ext cx="580645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If you have Year 6 pupils who need additional support this term you can sign up now to join the consolidation phase of our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KS2 SATs intervention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 - weekly 1-to-1 revision lessons for your Year 6 pupils ahead of May: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Boost confidence;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Improve problem solving;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Raise attainment.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Book your free demo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thirdspacelearning.com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020 3771 0095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hello@thirdspacelearning.com</a:t>
            </a:r>
            <a:endParaRPr lang="en-US" sz="1800" b="1" dirty="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algn="just"/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maths progress through 1-to-1 conversations</a:t>
            </a: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>
            <a:normAutofit lnSpcReduction="10000"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6 SATs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Presentation for Parents, Carers &amp; Guardians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117"/>
            <a:ext cx="1151881" cy="1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Grammar, Punctuation and Spelling (Paper 2)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Grammar, Punctuation and Spelling (Paper 2) is the shorter paper lasting 15 minutes, which takes place 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Monday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A2086-7D60-4873-A76F-2E123F3FF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64" y="4339856"/>
            <a:ext cx="4314671" cy="1952625"/>
          </a:xfrm>
          <a:prstGeom prst="rect">
            <a:avLst/>
          </a:prstGeom>
          <a:effectLst>
            <a:outerShdw blurRad="50800" dist="38100" dir="2700000" algn="tl" rotWithShape="0">
              <a:srgbClr val="C73A43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6165F5-9827-442A-80A6-89FBC44B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61" y="2315904"/>
            <a:ext cx="6076950" cy="195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724A66-22E8-452D-AF63-B9FD68B582B5}"/>
              </a:ext>
            </a:extLst>
          </p:cNvPr>
          <p:cNvSpPr/>
          <p:nvPr/>
        </p:nvSpPr>
        <p:spPr>
          <a:xfrm>
            <a:off x="1778000" y="2315904"/>
            <a:ext cx="4951335" cy="516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Year 6 Reading SATs paper will be sat 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Tuesday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assessment has been designed to measure whether children’s comprehension of age-appropriate reading material meets the national standard.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a standard timing of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60 minutes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including reading the texts and answering questions. There are three different set texts for the children to read, which could be any combination of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non-fiction, fiction and/or poetry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Year 6 Reading SATs paper requires a range of answering styles, including responding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multiple choice questions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one-word answers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multiple mark questions which require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more formal paragraph-length answers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Example language question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3" y="1434415"/>
            <a:ext cx="6143625" cy="162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298" y="3369649"/>
            <a:ext cx="54006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8777" y="584002"/>
            <a:ext cx="8544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retrieval question: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38" y="4208227"/>
            <a:ext cx="5828710" cy="2142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577784"/>
            <a:ext cx="5123717" cy="38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76607" y="940816"/>
            <a:ext cx="8544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inference question.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48" y="1413121"/>
            <a:ext cx="749617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15" y="2940238"/>
            <a:ext cx="63341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Since the current testing format for the Year 6 SATs began in 2016, there has been a tendency for the number of marks to go in favour towards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particular types of content domain / questions.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example,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2019: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marks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gained by answering questions where children had to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give/explain the meaning of words in context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(Content Domain 2a);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40% of the marks </a:t>
            </a:r>
            <a:r>
              <a:rPr lang="en-GB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gained by answering questions where children had to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retrieve/record information or details from the texts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(2b);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40% of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marks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allotted to questions requiring children to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inferences from a text, justifying inferences with text evidence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(2d).</a:t>
            </a:r>
          </a:p>
          <a:p>
            <a:pPr marL="285750" indent="-285750">
              <a:buFontTx/>
              <a:buChar char="-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reading with your child at home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try asking questions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a word in this paragraph that is closest in meaning to ‘provide word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annoyed’ (2a);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what year did ‘provide fact – e.g. the French authorities make it illegal for people to swim from France to England’? (2b);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last paragraph, X does not want to 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 two reasons why X does not want Y. (2d)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0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a standard timing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is worth a total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marks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four operations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multiplication, addition, subtraction and mixed operation calculations requiring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BIDMAS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as well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number properties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percentages of amounts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calculations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calculations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question: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1BA6A-885B-443C-9304-6EE8DEBA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4" y="3946584"/>
            <a:ext cx="5093674" cy="2356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15th May 2019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a standard timing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is worth a total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marks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four operations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(division, 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addition, subtraction and mixed operation calculations requiring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BIDMAS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as well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number properties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percentages of amounts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calculations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calculations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question: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B2480-A6DF-4747-9246-1E03BA38A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2" y="3946584"/>
            <a:ext cx="5102045" cy="2356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a standard timing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is worth a total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marks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four operations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(division, multiplication, addition, subtraction and mixed operation calculations requiring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BIDMAS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as well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number properties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calculating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percentages of amounts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calculations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calculations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question: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31D1A-80D8-4AA9-845A-971FC37A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3" y="3931463"/>
            <a:ext cx="5123043" cy="2167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1 (Arithmetic)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a standard timing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is worth a total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marks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four operations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(division, multiplication, addition, subtraction and mixed operation calculations requiring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BIDMAS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as well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number properties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percentages of amounts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calculations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calculations using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question: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D8A12-D0B6-44D7-A3C1-3B546AA4E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3" y="3947412"/>
            <a:ext cx="5096191" cy="216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554507"/>
            <a:ext cx="23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are the SATs?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977004"/>
            <a:ext cx="85443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SATs is a term people use to refer to End of Key Stage 2 Assessments; 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It lasts for four days beginning on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Monday </a:t>
            </a:r>
            <a:r>
              <a:rPr lang="en-GB" b="1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en-GB" b="1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b="1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May 2020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and ending on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Thursday </a:t>
            </a:r>
            <a:r>
              <a:rPr lang="en-GB" b="1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r>
              <a:rPr lang="en-GB" b="1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b="1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GB" b="1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; 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Children will sit the following SATs papers:</a:t>
            </a:r>
            <a:r>
              <a:rPr lang="en-GB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Grammar, Punctuation and Spelling (Paper 1) – Monday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en-GB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2020;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Grammar, Punctuation and Spelling (Paper 2) – Monday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en-GB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2020;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Reading – Tuesday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GB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2020;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Maths Paper 1 (Arithmetic) – Wednesday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r>
              <a:rPr lang="en-GB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2020;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Maths Paper 2 (Reasoning) – Wednesday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r>
              <a:rPr lang="en-GB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2020;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Maths Paper 3 (Reasoning) – Thursday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r>
              <a:rPr lang="en-GB" baseline="30000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May </a:t>
            </a:r>
            <a:r>
              <a:rPr lang="en-GB" dirty="0" smtClean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2020.</a:t>
            </a:r>
            <a:endParaRPr lang="en-GB" dirty="0">
              <a:solidFill>
                <a:srgbClr val="388CD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Writing is assessed using evidence collected by your child’s teacher throughout Year 6, so 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there is no Year 6 SATs writing test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However, the moderation for writing will be done externally in June and so children will need to have a bank of writing in order to be moderated.  It is therefore imperative that no holidays are taken during this time.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i="1" dirty="0">
                <a:latin typeface="Arial "/>
              </a:rPr>
              <a:t/>
            </a:r>
            <a:br>
              <a:rPr lang="en-US" sz="1400" i="1" dirty="0">
                <a:latin typeface="Arial "/>
              </a:rPr>
            </a:br>
            <a:endParaRPr lang="en-GB" sz="1400" b="1" i="1" dirty="0">
              <a:solidFill>
                <a:srgbClr val="388CDA"/>
              </a:solidFill>
              <a:latin typeface="Arial 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Papers 2 &amp; 3 (Reasoning)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 is scheduled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have standard timings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are worth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35 marks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2 requires children to demonstrate their mathematical knowledge and skills, as well as their ability to solve problems and their mathematical reasoning.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focus on the following Mathematical topic areas: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Number and place value– including Roman Numerals; 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Addition, subtraction, multiplication and division (calculations);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Geometry – properties of shapes;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Geometry – position and direction; 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Statistics; 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Measurement – including length, perimeter, mass (weight), volume, time and money;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Algebra;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Ratio and proportion;</a:t>
            </a:r>
            <a:b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Fractions, decimals and percentages.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questions get harder throughout the paper.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 is scheduled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have standard timings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are worth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35 marks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59AB82-2F98-4555-B739-81CE9B21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2835286"/>
            <a:ext cx="6686550" cy="3143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 is scheduled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have standard timings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are worth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35 marks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9329C-2994-43B3-8883-866202B6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3003999"/>
            <a:ext cx="6838950" cy="278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 is scheduled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have standard timings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are worth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35 marks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02187-875F-499F-84FB-F51E2C95D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33" y="2550029"/>
            <a:ext cx="4854333" cy="3798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 is scheduled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have standard timings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are worth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35 marks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74398-7639-4CA7-AA5F-DB33EFF1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94" y="2550029"/>
            <a:ext cx="4824812" cy="3701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2 (Reasoning) will take place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Maths Paper 3 (Reasoning) is scheduled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have standard timings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are worth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35 marks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34394-396D-4D0D-81A8-8ED8E3ED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25" y="2571295"/>
            <a:ext cx="5440350" cy="3657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634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How can I support my child in preparing for their SATs?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Firstly, a positive attitude goes a long way – so as much encouragement and support as possible (but we don’t need to tell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that!)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tips: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GB" sz="24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past papers – </a:t>
            </a:r>
            <a:r>
              <a:rPr lang="en-GB" sz="24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provide you with examples of some revision books we have found appropriate.  Some of these we will lend to you and others you can buy through us</a:t>
            </a:r>
            <a:r>
              <a:rPr lang="en-GB" sz="24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have additional materials for home.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n-US" sz="24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some regular time when children </a:t>
            </a:r>
            <a:r>
              <a:rPr lang="en-US" sz="24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revise from their books and do their homework.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children are reading regularly and sufficiently. Research has shown that volume of reading does have an impact on </a:t>
            </a:r>
            <a:r>
              <a:rPr lang="en-GB" sz="24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attainment. 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634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How can I support my child in preparing for their SATs?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Firstly, a positive attitude goes a long way – so as much encouragement and support as possible (but we don’t need to tell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that!)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tips: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ask that you </a:t>
            </a:r>
            <a:r>
              <a:rPr lang="en-US" sz="2000" dirty="0" err="1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telling the time on an analogue and digital clock</a:t>
            </a:r>
            <a:r>
              <a:rPr lang="en-US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Also, </a:t>
            </a:r>
            <a:r>
              <a:rPr lang="en-US" sz="20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000" b="1" dirty="0" err="1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n-US" sz="20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times tables! It significantly speeds up their </a:t>
            </a:r>
            <a:r>
              <a:rPr lang="en-US" sz="2000" dirty="0" err="1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this is crucial when there are time constraints on tests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light </a:t>
            </a:r>
            <a:r>
              <a:rPr lang="en-US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things like mental </a:t>
            </a:r>
            <a:r>
              <a:rPr lang="en-US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in real world scenarios, like adding up prices in the shops, working out discount deals, and asking questions like, </a:t>
            </a:r>
            <a:r>
              <a:rPr lang="en-US" sz="20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there are 1,300 grams of flour in this pack, what is that in kilograms?” </a:t>
            </a:r>
            <a:endParaRPr lang="en-US" sz="2000" i="1" dirty="0" smtClean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continue to support your child with their homework.  We aim to send work home which reflects learning from school and allows children to consolidate their learning</a:t>
            </a: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How w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upport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hild?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booster sessions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support through smaller sets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of SATS revision materials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wide range of interventions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Thorough preparation using tasks in the style of the test papers so children aren’t fazed by the real thing. This will include mock SATS.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SATS week, we will run ‘Cowley Carney Breakfast Café’ where children can come in earlier for a free breakfast and an opportunity to spend time with their friends and staff. These are fun, informal sessions that we feel are a successful way of reducing any stress the children may have.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SATS tests themselves are organised in a way which is as stress-free as possible. For example, in classrooms in which the children are familiar and in smaller groups.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3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24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Remember this about SATs: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focus on what they know about Maths and English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won’t reflect how talented they are at Science, Geography, Art or PE, and they certainly won’t highlight positive personal characteristics such as kindness and integrity.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465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When and how are the SATs carried out?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tests will take place during normal school hours, under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test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conditions;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Children are not allowed to talk to each other from the moment the assessments are handed out until they are collected after the test has ended;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Afterwards, the completed papers are sent away to be marked externally;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children’s results are sent back to school at some point in July;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standard timings of tests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differ: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Grammar, Punctuation and Spelling </a:t>
            </a: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(Paper 1) – 45 minutes;</a:t>
            </a:r>
            <a:b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Grammar, Punctuation and Spelling </a:t>
            </a: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(Paper 2) – 15 minutes;</a:t>
            </a:r>
            <a:b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Reading – 60 minutes;</a:t>
            </a:r>
            <a:b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Maths Paper 1 (Arithmetic) – 30 minutes;</a:t>
            </a:r>
            <a:b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Maths Paper 2 (Reasoning) – 40 minutes;</a:t>
            </a:r>
            <a:b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- Maths Paper 3 (Reasoning) – 40 minutes.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782" y="6428509"/>
            <a:ext cx="8885382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84" y="596873"/>
            <a:ext cx="2754894" cy="4678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coming and supporting us with your child’s continued learning. </a:t>
            </a:r>
            <a:endParaRPr lang="en-US" sz="28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71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Specific arrangements for SATs: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Children with additional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needs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may be allotted specific arrangements, including: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Additional (extra) time;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Tests being opened early to be modified;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 adult to read for them;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 adult to scribe (write) for them;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Written or spoken translations of the mathematics reasoning papers;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use of prompts or rest breaks;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Arrangements for children who are ill or injured at the time of the tests.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sort of results are reported?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Once marked, the tests will be given the following scores: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 raw score (the total number of marks achieved for each paper);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 scaled score (which is explained below);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 judgement of whether the National Standard has been met.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After marking each test, the external markers will convert each raw score into a scaled score to show whether each child is working below, at or above the national standard.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When the scaled score is given, it is given in a range from 80 to 120. 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 scaled score of 100 or more is meeting the national standard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There are no separate tests for higher achieving pupils; however,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 scaled score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of around 110 or above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would show that a child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is working at the higher standard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481012"/>
            <a:ext cx="62960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Grammar, Punctuation and Spelling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Grammar, Punctuation and Spelling is made up of two papers which will take place 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Monday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 1 is the longer paper lasting 45 minutes,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children will be tested on grammar, punctuation and spelling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children will be prepared by their class teacher so they are equipped with a good knowledge of the technical vocabulary needed to identify and describe various aspects of grammar and punctuation marks. Grammar, Punctuation and Spelling (Paper 1) requires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range of answer types such as circling missing capital letters, multiple choice questions, one-word answers, but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require longer formal answers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 2 is a shorter paper lasting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15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minutes, where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children will be tested on spelling only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they are asked to fill in a blank within a sentence, attempting to spell out the spelling word in context correctly.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Grammar, Punctuation and Spelling (Paper 1)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97D2A-9E2E-4A9D-9492-4A5A198E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1424649"/>
            <a:ext cx="5336628" cy="2275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4D196-9712-42DD-8613-D6DA4EFF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91" y="1856730"/>
            <a:ext cx="5286722" cy="138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5DAEE-9550-49B4-BBD6-E73043E02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409" y="3795294"/>
            <a:ext cx="5071732" cy="2503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Grammar, Punctuation and Spelling (Paper 2)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Grammar, Punctuation and Spelling (Paper 2) is the shorter paper lasting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15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minutes, which takes place 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Monday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questions: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165F5-9827-442A-80A6-89FBC44B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161" y="2315904"/>
            <a:ext cx="6076950" cy="195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01E6F6-B843-4339-8DDB-23B6BD79BBAE}"/>
              </a:ext>
            </a:extLst>
          </p:cNvPr>
          <p:cNvSpPr/>
          <p:nvPr/>
        </p:nvSpPr>
        <p:spPr>
          <a:xfrm>
            <a:off x="1778000" y="2315904"/>
            <a:ext cx="4951335" cy="516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5181" y="6456218"/>
            <a:ext cx="8787219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54015" y="0"/>
            <a:ext cx="7789985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15374</TotalTime>
  <Words>1969</Words>
  <Application>Microsoft Office PowerPoint</Application>
  <PresentationFormat>On-screen Show (4:3)</PresentationFormat>
  <Paragraphs>195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MS PGothic</vt:lpstr>
      <vt:lpstr>Arial</vt:lpstr>
      <vt:lpstr>Arial </vt:lpstr>
      <vt:lpstr>Bryant Bold</vt:lpstr>
      <vt:lpstr>Bryant Regular</vt:lpstr>
      <vt:lpstr>Calibri</vt:lpstr>
      <vt:lpstr>Calibri Light</vt:lpstr>
      <vt:lpstr>Courier New</vt:lpstr>
      <vt:lpstr>Source Sans Pro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Shields, M</cp:lastModifiedBy>
  <cp:revision>539</cp:revision>
  <dcterms:created xsi:type="dcterms:W3CDTF">2018-09-08T23:27:11Z</dcterms:created>
  <dcterms:modified xsi:type="dcterms:W3CDTF">2020-01-16T15:37:34Z</dcterms:modified>
</cp:coreProperties>
</file>